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fntdata" ContentType="application/x-fontdata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  <p:sldId id="267" r:id="rId3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 Light" charset="1" panose="02000000000000000000"/>
      <p:regular r:id="rId10"/>
    </p:embeddedFont>
    <p:embeddedFont>
      <p:font typeface="Poppins Light Bold" charset="1" panose="02000000000000000000"/>
      <p:regular r:id="rId11"/>
    </p:embeddedFont>
    <p:embeddedFont>
      <p:font typeface="Poppins Medium" charset="1" panose="02000000000000000000"/>
      <p:regular r:id="rId12"/>
    </p:embeddedFont>
    <p:embeddedFont>
      <p:font typeface="Poppins Medium Bold" charset="1" panose="02000000000000000000"/>
      <p:regular r:id="rId13"/>
    </p:embeddedFont>
    <p:embeddedFont>
      <p:font typeface="Poppins Bold" charset="1" panose="02000000000000000000"/>
      <p:regular r:id="rId14"/>
    </p:embeddedFont>
    <p:embeddedFont>
      <p:font typeface="Open Sans Light" charset="1" panose="020B0306030504020204"/>
      <p:regular r:id="rId15"/>
    </p:embeddedFont>
    <p:embeddedFont>
      <p:font typeface="Open Sans Light Bold" charset="1" panose="020B0806030504020204"/>
      <p:regular r:id="rId16"/>
    </p:embeddedFont>
    <p:embeddedFont>
      <p:font typeface="Open Sans Light Italics" charset="1" panose="020B0306030504020204"/>
      <p:regular r:id="rId17"/>
    </p:embeddedFont>
    <p:embeddedFont>
      <p:font typeface="Open Sans Light Bold Italics" charset="1" panose="020B0806030504020204"/>
      <p:regular r:id="rId18"/>
    </p:embeddedFont>
    <p:embeddedFont>
      <p:font typeface="Open Sans" charset="1" panose="020B0606030504020204"/>
      <p:regular r:id="rId19"/>
    </p:embeddedFont>
    <p:embeddedFont>
      <p:font typeface="Open Sans Bold" charset="1" panose="020B0806030504020204"/>
      <p:regular r:id="rId20"/>
    </p:embeddedFont>
    <p:embeddedFont>
      <p:font typeface="Open Sans Italics" charset="1" panose="020B0606030504020204"/>
      <p:regular r:id="rId21"/>
    </p:embeddedFont>
    <p:embeddedFont>
      <p:font typeface="Open Sans Bold Italics" charset="1" panose="020B08060305040202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3.fntdata"/><Relationship Id="rId18" Type="http://schemas.openxmlformats.org/officeDocument/2006/relationships/font" Target="fonts/font18.fntdata"/><Relationship Id="rId26" Type="http://schemas.openxmlformats.org/officeDocument/2006/relationships/slide" Target="slides/slide4.xml"/><Relationship Id="rId21" Type="http://schemas.openxmlformats.org/officeDocument/2006/relationships/font" Target="fonts/font21.fntdata"/><Relationship Id="rId34" Type="http://schemas.openxmlformats.org/officeDocument/2006/relationships/slide" Target="slides/slide12.xml"/><Relationship Id="rId12" Type="http://schemas.openxmlformats.org/officeDocument/2006/relationships/font" Target="fonts/font12.fntdata"/><Relationship Id="rId17" Type="http://schemas.openxmlformats.org/officeDocument/2006/relationships/font" Target="fonts/font17.fntdata"/><Relationship Id="rId25" Type="http://schemas.openxmlformats.org/officeDocument/2006/relationships/slide" Target="slides/slide3.xml"/><Relationship Id="rId33" Type="http://schemas.openxmlformats.org/officeDocument/2006/relationships/slide" Target="slides/slide11.xml"/><Relationship Id="rId7" Type="http://schemas.openxmlformats.org/officeDocument/2006/relationships/font" Target="fonts/font7.fntdata"/><Relationship Id="rId16" Type="http://schemas.openxmlformats.org/officeDocument/2006/relationships/font" Target="fonts/font16.fntdata"/><Relationship Id="rId2" Type="http://schemas.openxmlformats.org/officeDocument/2006/relationships/presProps" Target="presProps.xml"/><Relationship Id="rId20" Type="http://schemas.openxmlformats.org/officeDocument/2006/relationships/font" Target="fonts/font20.fntdata"/><Relationship Id="rId29" Type="http://schemas.openxmlformats.org/officeDocument/2006/relationships/slide" Target="slides/slide7.xml"/><Relationship Id="rId1" Type="http://schemas.openxmlformats.org/officeDocument/2006/relationships/slideMaster" Target="slideMasters/slideMaster1.xml"/><Relationship Id="rId11" Type="http://schemas.openxmlformats.org/officeDocument/2006/relationships/font" Target="fonts/font11.fntdata"/><Relationship Id="rId24" Type="http://schemas.openxmlformats.org/officeDocument/2006/relationships/slide" Target="slides/slide2.xml"/><Relationship Id="rId32" Type="http://schemas.openxmlformats.org/officeDocument/2006/relationships/slide" Target="slides/slide10.xml"/><Relationship Id="rId6" Type="http://schemas.openxmlformats.org/officeDocument/2006/relationships/font" Target="fonts/font6.fntdata"/><Relationship Id="rId37" Type="http://schemas.openxmlformats.org/officeDocument/2006/relationships/customXml" Target="../customXml/item3.xml"/><Relationship Id="rId15" Type="http://schemas.openxmlformats.org/officeDocument/2006/relationships/font" Target="fonts/font15.fntdata"/><Relationship Id="rId23" Type="http://schemas.openxmlformats.org/officeDocument/2006/relationships/slide" Target="slides/slide1.xml"/><Relationship Id="rId28" Type="http://schemas.openxmlformats.org/officeDocument/2006/relationships/slide" Target="slides/slide6.xml"/><Relationship Id="rId5" Type="http://schemas.openxmlformats.org/officeDocument/2006/relationships/tableStyles" Target="tableStyles.xml"/><Relationship Id="rId36" Type="http://schemas.openxmlformats.org/officeDocument/2006/relationships/customXml" Target="../customXml/item2.xml"/><Relationship Id="rId10" Type="http://schemas.openxmlformats.org/officeDocument/2006/relationships/font" Target="fonts/font10.fntdata"/><Relationship Id="rId19" Type="http://schemas.openxmlformats.org/officeDocument/2006/relationships/font" Target="fonts/font19.fntdata"/><Relationship Id="rId31" Type="http://schemas.openxmlformats.org/officeDocument/2006/relationships/slide" Target="slides/slide9.xml"/><Relationship Id="rId14" Type="http://schemas.openxmlformats.org/officeDocument/2006/relationships/font" Target="fonts/font14.fntdata"/><Relationship Id="rId22" Type="http://schemas.openxmlformats.org/officeDocument/2006/relationships/font" Target="fonts/font22.fntdata"/><Relationship Id="rId27" Type="http://schemas.openxmlformats.org/officeDocument/2006/relationships/slide" Target="slides/slide5.xml"/><Relationship Id="rId30" Type="http://schemas.openxmlformats.org/officeDocument/2006/relationships/slide" Target="slides/slide8.xml"/><Relationship Id="rId4" Type="http://schemas.openxmlformats.org/officeDocument/2006/relationships/theme" Target="theme/theme1.xml"/><Relationship Id="rId9" Type="http://schemas.openxmlformats.org/officeDocument/2006/relationships/font" Target="fonts/font9.fntdata"/><Relationship Id="rId35" Type="http://schemas.openxmlformats.org/officeDocument/2006/relationships/customXml" Target="../customXml/item1.xml"/><Relationship Id="rId8" Type="http://schemas.openxmlformats.org/officeDocument/2006/relationships/font" Target="fonts/font8.fntdata"/><Relationship Id="rId3" Type="http://schemas.openxmlformats.org/officeDocument/2006/relationships/viewProps" Target="viewProps.xml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43.png" Type="http://schemas.openxmlformats.org/officeDocument/2006/relationships/image"/><Relationship Id="rId6" Target="../media/image4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svg" Type="http://schemas.openxmlformats.org/officeDocument/2006/relationships/image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0BE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2853670"/>
          </a:xfrm>
          <a:prstGeom prst="rect">
            <a:avLst/>
          </a:prstGeom>
          <a:solidFill>
            <a:srgbClr val="F8F8F3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1151880"/>
            <a:ext cx="10172265" cy="51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 spc="160">
                <a:solidFill>
                  <a:srgbClr val="90BEAB"/>
                </a:solidFill>
                <a:latin typeface="Poppins Medium Bold"/>
              </a:rPr>
              <a:t>4.03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47982" t="0" r="8765" b="0"/>
          <a:stretch>
            <a:fillRect/>
          </a:stretch>
        </p:blipFill>
        <p:spPr>
          <a:xfrm flipH="false" flipV="false" rot="0">
            <a:off x="13465425" y="2853670"/>
            <a:ext cx="4822575" cy="743333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6528180"/>
            <a:ext cx="11574602" cy="1798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780"/>
              </a:lnSpc>
            </a:pPr>
            <a:r>
              <a:rPr lang="en-US" sz="13000" spc="-221">
                <a:solidFill>
                  <a:srgbClr val="F8F8F3"/>
                </a:solidFill>
                <a:latin typeface="Poppins Bold Bold Italics"/>
              </a:rPr>
              <a:t>CareChief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5819595" y="0"/>
            <a:ext cx="1439705" cy="2003498"/>
            <a:chOff x="0" y="0"/>
            <a:chExt cx="1919607" cy="2671330"/>
          </a:xfrm>
        </p:grpSpPr>
        <p:sp>
          <p:nvSpPr>
            <p:cNvPr name="AutoShape 7" id="7"/>
            <p:cNvSpPr/>
            <p:nvPr/>
          </p:nvSpPr>
          <p:spPr>
            <a:xfrm rot="0">
              <a:off x="0" y="0"/>
              <a:ext cx="1919607" cy="2671330"/>
            </a:xfrm>
            <a:prstGeom prst="rect">
              <a:avLst/>
            </a:prstGeom>
            <a:solidFill>
              <a:srgbClr val="90BEAB"/>
            </a:solidFill>
          </p:spPr>
        </p:sp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07405" y="719201"/>
              <a:ext cx="1304797" cy="13047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8495339" cy="10287000"/>
          </a:xfrm>
          <a:prstGeom prst="rect">
            <a:avLst/>
          </a:prstGeom>
          <a:solidFill>
            <a:srgbClr val="90BEAB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7044" r="9150" b="7044"/>
          <a:stretch>
            <a:fillRect/>
          </a:stretch>
        </p:blipFill>
        <p:spPr>
          <a:xfrm flipH="false" flipV="false" rot="0">
            <a:off x="9451460" y="5321701"/>
            <a:ext cx="8484761" cy="393659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3166" t="0" r="3166" b="0"/>
          <a:stretch>
            <a:fillRect/>
          </a:stretch>
        </p:blipFill>
        <p:spPr>
          <a:xfrm flipH="false" flipV="false" rot="0">
            <a:off x="10668996" y="797008"/>
            <a:ext cx="6049689" cy="363303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86056" y="676989"/>
            <a:ext cx="5156572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60"/>
              </a:lnSpc>
            </a:pPr>
            <a:r>
              <a:rPr lang="en-US" sz="3800" spc="227">
                <a:solidFill>
                  <a:srgbClr val="F8F8F3"/>
                </a:solidFill>
                <a:latin typeface="Poppins Bold Italics"/>
              </a:rPr>
              <a:t>IS THIS ACTUALLY FEASIBLE?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6056" y="3110194"/>
            <a:ext cx="5156572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60"/>
              </a:lnSpc>
            </a:pPr>
            <a:r>
              <a:rPr lang="en-US" sz="3800" spc="227">
                <a:solidFill>
                  <a:srgbClr val="000000"/>
                </a:solidFill>
                <a:latin typeface="Poppins Bold Italics"/>
              </a:rPr>
              <a:t>FINANCIAL STATS: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86056" y="5604012"/>
            <a:ext cx="5156572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60"/>
              </a:lnSpc>
            </a:pPr>
            <a:r>
              <a:rPr lang="en-US" sz="3800" spc="227">
                <a:solidFill>
                  <a:srgbClr val="000000"/>
                </a:solidFill>
                <a:latin typeface="Poppins Bold Italics"/>
              </a:rPr>
              <a:t>FEASIBLE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18685" y="165179"/>
            <a:ext cx="10172265" cy="51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 spc="160">
                <a:solidFill>
                  <a:srgbClr val="90BEAB"/>
                </a:solidFill>
                <a:latin typeface="Poppins Medium Bold"/>
              </a:rPr>
              <a:t>4.03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250196" y="0"/>
            <a:ext cx="4037804" cy="10287000"/>
          </a:xfrm>
          <a:prstGeom prst="rect">
            <a:avLst/>
          </a:prstGeom>
          <a:solidFill>
            <a:srgbClr val="90BEAB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1019175"/>
            <a:ext cx="11974576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225">
                <a:solidFill>
                  <a:srgbClr val="90BEAB"/>
                </a:solidFill>
                <a:latin typeface="Poppins Bold Bold Italics"/>
              </a:rPr>
              <a:t> Team</a:t>
            </a:r>
          </a:p>
        </p:txBody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28700" y="3633165"/>
            <a:ext cx="2845199" cy="2845188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r="0" t="0" b="-50094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819595" y="0"/>
            <a:ext cx="1439705" cy="2003498"/>
            <a:chOff x="0" y="0"/>
            <a:chExt cx="1919607" cy="2671330"/>
          </a:xfrm>
        </p:grpSpPr>
        <p:sp>
          <p:nvSpPr>
            <p:cNvPr name="AutoShape 7" id="7"/>
            <p:cNvSpPr/>
            <p:nvPr/>
          </p:nvSpPr>
          <p:spPr>
            <a:xfrm rot="0">
              <a:off x="0" y="0"/>
              <a:ext cx="1919607" cy="2671330"/>
            </a:xfrm>
            <a:prstGeom prst="rect">
              <a:avLst/>
            </a:prstGeom>
            <a:solidFill>
              <a:srgbClr val="F8F8F3"/>
            </a:solidFill>
          </p:spPr>
        </p:sp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07405" y="719201"/>
              <a:ext cx="1304797" cy="1304797"/>
            </a:xfrm>
            <a:prstGeom prst="rect">
              <a:avLst/>
            </a:prstGeom>
          </p:spPr>
        </p:pic>
      </p:grpSp>
      <p:sp>
        <p:nvSpPr>
          <p:cNvPr name="TextBox 9" id="9"/>
          <p:cNvSpPr txBox="true"/>
          <p:nvPr/>
        </p:nvSpPr>
        <p:spPr>
          <a:xfrm rot="5400000">
            <a:off x="13430250" y="6000750"/>
            <a:ext cx="594360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60"/>
              </a:lnSpc>
            </a:pPr>
            <a:r>
              <a:rPr lang="en-US" sz="3800" spc="227">
                <a:solidFill>
                  <a:srgbClr val="F8F8F3"/>
                </a:solidFill>
                <a:latin typeface="Poppins Bold Italics"/>
              </a:rPr>
              <a:t>THE DIVERSE TEAM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28700" y="7193136"/>
            <a:ext cx="3725885" cy="1179962"/>
            <a:chOff x="0" y="0"/>
            <a:chExt cx="4967846" cy="1573282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66675"/>
              <a:ext cx="4967846" cy="7359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20"/>
                </a:lnSpc>
              </a:pPr>
              <a:r>
                <a:rPr lang="en-US" sz="3300" spc="429">
                  <a:solidFill>
                    <a:srgbClr val="90BEAB"/>
                  </a:solidFill>
                  <a:latin typeface="Poppins Light Bold"/>
                </a:rPr>
                <a:t>NIHAR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868432"/>
              <a:ext cx="4967846" cy="704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90BEAB"/>
                  </a:solidFill>
                  <a:latin typeface="Poppins Light"/>
                </a:rPr>
                <a:t>Engineer</a:t>
              </a:r>
            </a:p>
          </p:txBody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5327230" y="3633165"/>
            <a:ext cx="2845199" cy="2845188"/>
            <a:chOff x="0" y="0"/>
            <a:chExt cx="6350000" cy="6349975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r="0" t="0" b="-54739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5327230" y="7193136"/>
            <a:ext cx="3725885" cy="1179962"/>
            <a:chOff x="0" y="0"/>
            <a:chExt cx="4967846" cy="1573282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66675"/>
              <a:ext cx="4967846" cy="7359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20"/>
                </a:lnSpc>
              </a:pPr>
              <a:r>
                <a:rPr lang="en-US" sz="3300" spc="429">
                  <a:solidFill>
                    <a:srgbClr val="90BEAB"/>
                  </a:solidFill>
                  <a:latin typeface="Poppins Light Bold"/>
                </a:rPr>
                <a:t>PARTHA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868432"/>
              <a:ext cx="4967846" cy="704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90BEAB"/>
                  </a:solidFill>
                  <a:latin typeface="Poppins Light"/>
                </a:rPr>
                <a:t>Doctor</a:t>
              </a:r>
            </a:p>
          </p:txBody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9625760" y="3633165"/>
            <a:ext cx="2845199" cy="2845188"/>
            <a:chOff x="0" y="0"/>
            <a:chExt cx="6350000" cy="6349975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0405" r="-18834" t="-5588" b="-54436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9625760" y="7193136"/>
            <a:ext cx="3725885" cy="1179962"/>
            <a:chOff x="0" y="0"/>
            <a:chExt cx="4967846" cy="1573282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66675"/>
              <a:ext cx="4967846" cy="7359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20"/>
                </a:lnSpc>
              </a:pPr>
              <a:r>
                <a:rPr lang="en-US" sz="3300" spc="429">
                  <a:solidFill>
                    <a:srgbClr val="90BEAB"/>
                  </a:solidFill>
                  <a:latin typeface="Poppins Light Bold"/>
                </a:rPr>
                <a:t>EISHA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868432"/>
              <a:ext cx="4967846" cy="704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90BEAB"/>
                  </a:solidFill>
                  <a:latin typeface="Poppins Light"/>
                </a:rPr>
                <a:t>Doctor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2669963" y="121143"/>
            <a:ext cx="10172265" cy="51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 spc="160">
                <a:solidFill>
                  <a:srgbClr val="90BEAB"/>
                </a:solidFill>
                <a:latin typeface="Poppins Medium Bold"/>
              </a:rPr>
              <a:t>4.03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3226581"/>
          </a:xfrm>
          <a:prstGeom prst="rect">
            <a:avLst/>
          </a:prstGeom>
          <a:solidFill>
            <a:srgbClr val="90BEAB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941778"/>
            <a:ext cx="12293400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50"/>
              </a:lnSpc>
            </a:pPr>
            <a:r>
              <a:rPr lang="en-US" sz="6500" spc="195">
                <a:solidFill>
                  <a:srgbClr val="F8F8F3"/>
                </a:solidFill>
                <a:latin typeface="Poppins Medium"/>
              </a:rPr>
              <a:t>Thank You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997300" y="5316101"/>
            <a:ext cx="12293400" cy="218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0"/>
              </a:lnSpc>
            </a:pPr>
            <a:r>
              <a:rPr lang="en-US" sz="12000" spc="359">
                <a:solidFill>
                  <a:srgbClr val="008037"/>
                </a:solidFill>
                <a:latin typeface="Poppins Medium Bold"/>
              </a:rPr>
              <a:t>CareChief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5819595" y="0"/>
            <a:ext cx="1439705" cy="2003498"/>
            <a:chOff x="0" y="0"/>
            <a:chExt cx="1919607" cy="2671330"/>
          </a:xfrm>
        </p:grpSpPr>
        <p:sp>
          <p:nvSpPr>
            <p:cNvPr name="AutoShape 6" id="6"/>
            <p:cNvSpPr/>
            <p:nvPr/>
          </p:nvSpPr>
          <p:spPr>
            <a:xfrm rot="0">
              <a:off x="0" y="0"/>
              <a:ext cx="1919607" cy="2671330"/>
            </a:xfrm>
            <a:prstGeom prst="rect">
              <a:avLst/>
            </a:prstGeom>
            <a:solidFill>
              <a:srgbClr val="F8F8F3"/>
            </a:solidFill>
          </p:spPr>
        </p:sp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07405" y="719201"/>
              <a:ext cx="1304797" cy="13047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43905" t="0" r="0" b="0"/>
          <a:stretch>
            <a:fillRect/>
          </a:stretch>
        </p:blipFill>
        <p:spPr>
          <a:xfrm flipH="false" flipV="false" rot="0">
            <a:off x="0" y="0"/>
            <a:ext cx="7868742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0"/>
            <a:ext cx="6406625" cy="1361729"/>
            <a:chOff x="0" y="0"/>
            <a:chExt cx="8542167" cy="1815639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8542167" cy="1815639"/>
            </a:xfrm>
            <a:prstGeom prst="rect">
              <a:avLst/>
            </a:prstGeom>
            <a:solidFill>
              <a:srgbClr val="90BEAB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562633" y="422193"/>
              <a:ext cx="7497917" cy="971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735"/>
                </a:lnSpc>
              </a:pPr>
              <a:r>
                <a:rPr lang="en-US" sz="4779" spc="143">
                  <a:solidFill>
                    <a:srgbClr val="F8F8F3"/>
                  </a:solidFill>
                  <a:latin typeface="Poppins Bold Bold Italics"/>
                </a:rPr>
                <a:t>Problem 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61496" y="2781772"/>
            <a:ext cx="9021490" cy="540161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959387" y="3971664"/>
            <a:ext cx="7312239" cy="3175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43"/>
              </a:lnSpc>
            </a:pPr>
            <a:r>
              <a:rPr lang="en-US" sz="4228" spc="42">
                <a:solidFill>
                  <a:srgbClr val="FFFFFF"/>
                </a:solidFill>
                <a:latin typeface="Poppins Light Bold"/>
              </a:rPr>
              <a:t>Long queues in hospital receptions causing delay in administration of treatment.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631226" y="405910"/>
            <a:ext cx="10172265" cy="51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 spc="160">
                <a:solidFill>
                  <a:srgbClr val="90BEAB"/>
                </a:solidFill>
                <a:latin typeface="Poppins Medium Bold"/>
              </a:rPr>
              <a:t>4.03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019" t="0" r="1543" b="0"/>
          <a:stretch>
            <a:fillRect/>
          </a:stretch>
        </p:blipFill>
        <p:spPr>
          <a:xfrm flipH="false" flipV="false" rot="0">
            <a:off x="0" y="0"/>
            <a:ext cx="7868742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0"/>
            <a:ext cx="6406625" cy="1361729"/>
            <a:chOff x="0" y="0"/>
            <a:chExt cx="8542167" cy="1815639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8542167" cy="1815639"/>
            </a:xfrm>
            <a:prstGeom prst="rect">
              <a:avLst/>
            </a:prstGeom>
            <a:solidFill>
              <a:srgbClr val="90BEAB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562633" y="422193"/>
              <a:ext cx="7497917" cy="971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735"/>
                </a:lnSpc>
              </a:pPr>
              <a:r>
                <a:rPr lang="en-US" sz="4779" spc="143">
                  <a:solidFill>
                    <a:srgbClr val="F8F8F3"/>
                  </a:solidFill>
                  <a:latin typeface="Poppins Bold Bold Italics"/>
                </a:rPr>
                <a:t>Problem 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493441" y="2668512"/>
            <a:ext cx="9009519" cy="539445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567899" y="3604954"/>
            <a:ext cx="7081570" cy="3416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56"/>
              </a:lnSpc>
            </a:pPr>
            <a:r>
              <a:rPr lang="en-US" sz="3637" spc="36">
                <a:solidFill>
                  <a:srgbClr val="000000"/>
                </a:solidFill>
                <a:latin typeface="Poppins Light Bold"/>
              </a:rPr>
              <a:t>The process of nurses attending patients involves a lot of paperwork, giving rise to potential inefficiency in handling patient records. 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560068" y="169055"/>
            <a:ext cx="10172265" cy="51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 spc="160">
                <a:solidFill>
                  <a:srgbClr val="90BEAB"/>
                </a:solidFill>
                <a:latin typeface="Poppins Medium Bold"/>
              </a:rPr>
              <a:t>4.03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32643" t="0" r="16361" b="0"/>
          <a:stretch>
            <a:fillRect/>
          </a:stretch>
        </p:blipFill>
        <p:spPr>
          <a:xfrm flipH="false" flipV="false" rot="0">
            <a:off x="0" y="0"/>
            <a:ext cx="7868742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0"/>
            <a:ext cx="6406625" cy="1361729"/>
            <a:chOff x="0" y="0"/>
            <a:chExt cx="8542167" cy="1815639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8542167" cy="1815639"/>
            </a:xfrm>
            <a:prstGeom prst="rect">
              <a:avLst/>
            </a:prstGeom>
            <a:solidFill>
              <a:srgbClr val="90BEAB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562633" y="422193"/>
              <a:ext cx="7497917" cy="971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735"/>
                </a:lnSpc>
              </a:pPr>
              <a:r>
                <a:rPr lang="en-US" sz="4779" spc="143">
                  <a:solidFill>
                    <a:srgbClr val="F8F8F3"/>
                  </a:solidFill>
                  <a:latin typeface="Poppins Bold Bold Italics"/>
                </a:rPr>
                <a:t>Problem 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235429" y="2741354"/>
            <a:ext cx="8023871" cy="4804293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386274" y="3807212"/>
            <a:ext cx="6468076" cy="3038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12"/>
              </a:lnSpc>
            </a:pPr>
            <a:r>
              <a:rPr lang="en-US" sz="3275" spc="32">
                <a:solidFill>
                  <a:srgbClr val="015D74"/>
                </a:solidFill>
                <a:latin typeface="Poppins Light Bold"/>
              </a:rPr>
              <a:t>Improper management in dealing with patient reports costs more time, putting patients' health under concern.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923858" y="169055"/>
            <a:ext cx="10172265" cy="51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 spc="160">
                <a:solidFill>
                  <a:srgbClr val="90BEAB"/>
                </a:solidFill>
                <a:latin typeface="Poppins Medium Bold"/>
              </a:rPr>
              <a:t>4.03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0BE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819595" y="0"/>
            <a:ext cx="1439705" cy="2003498"/>
            <a:chOff x="0" y="0"/>
            <a:chExt cx="1919607" cy="2671330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1919607" cy="2671330"/>
            </a:xfrm>
            <a:prstGeom prst="rect">
              <a:avLst/>
            </a:prstGeom>
            <a:solidFill>
              <a:srgbClr val="F8F8F3"/>
            </a:solidFill>
          </p:spPr>
        </p:sp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07405" y="719201"/>
              <a:ext cx="1304797" cy="1304797"/>
            </a:xfrm>
            <a:prstGeom prst="rect">
              <a:avLst/>
            </a:prstGeom>
          </p:spPr>
        </p:pic>
      </p:grpSp>
      <p:sp>
        <p:nvSpPr>
          <p:cNvPr name="AutoShape 5" id="5"/>
          <p:cNvSpPr/>
          <p:nvPr/>
        </p:nvSpPr>
        <p:spPr>
          <a:xfrm rot="0">
            <a:off x="0" y="3031955"/>
            <a:ext cx="18288000" cy="7255045"/>
          </a:xfrm>
          <a:prstGeom prst="rect">
            <a:avLst/>
          </a:prstGeom>
          <a:solidFill>
            <a:srgbClr val="F8F8F3"/>
          </a:solidFill>
        </p:spPr>
      </p:sp>
      <p:sp>
        <p:nvSpPr>
          <p:cNvPr name="AutoShape 6" id="6"/>
          <p:cNvSpPr/>
          <p:nvPr/>
        </p:nvSpPr>
        <p:spPr>
          <a:xfrm rot="0">
            <a:off x="0" y="3031955"/>
            <a:ext cx="18288000" cy="7255045"/>
          </a:xfrm>
          <a:prstGeom prst="rect">
            <a:avLst/>
          </a:prstGeom>
          <a:solidFill>
            <a:srgbClr val="F8F8F3"/>
          </a:solid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76698" y="3176012"/>
            <a:ext cx="4097292" cy="2728729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10525" t="0" r="6800" b="0"/>
          <a:stretch>
            <a:fillRect/>
          </a:stretch>
        </p:blipFill>
        <p:spPr>
          <a:xfrm flipH="false" flipV="false" rot="0">
            <a:off x="476698" y="6659477"/>
            <a:ext cx="4097292" cy="2470233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2184" t="0" r="0" b="5148"/>
          <a:stretch>
            <a:fillRect/>
          </a:stretch>
        </p:blipFill>
        <p:spPr>
          <a:xfrm flipH="false" flipV="false" rot="0">
            <a:off x="5248966" y="4084527"/>
            <a:ext cx="5476122" cy="3640429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12181203" y="3580207"/>
            <a:ext cx="4686493" cy="4649070"/>
            <a:chOff x="0" y="0"/>
            <a:chExt cx="6248657" cy="6198759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556080" y="5907693"/>
              <a:ext cx="1423144" cy="2910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59"/>
                </a:lnSpc>
              </a:pPr>
              <a:r>
                <a:rPr lang="en-US" sz="1328">
                  <a:solidFill>
                    <a:srgbClr val="000000"/>
                  </a:solidFill>
                  <a:latin typeface="Open Sans Light"/>
                </a:rPr>
                <a:t>January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979225" y="5907693"/>
              <a:ext cx="1423144" cy="2910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59"/>
                </a:lnSpc>
              </a:pPr>
              <a:r>
                <a:rPr lang="en-US" sz="1328">
                  <a:solidFill>
                    <a:srgbClr val="000000"/>
                  </a:solidFill>
                  <a:latin typeface="Open Sans Light"/>
                </a:rPr>
                <a:t>February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3402369" y="5907693"/>
              <a:ext cx="1423144" cy="2910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59"/>
                </a:lnSpc>
              </a:pPr>
              <a:r>
                <a:rPr lang="en-US" sz="1328">
                  <a:solidFill>
                    <a:srgbClr val="000000"/>
                  </a:solidFill>
                  <a:latin typeface="Open Sans Light"/>
                </a:rPr>
                <a:t>March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4825513" y="5907693"/>
              <a:ext cx="1423144" cy="2910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59"/>
                </a:lnSpc>
              </a:pPr>
              <a:r>
                <a:rPr lang="en-US" sz="1328">
                  <a:solidFill>
                    <a:srgbClr val="000000"/>
                  </a:solidFill>
                  <a:latin typeface="Open Sans Light"/>
                </a:rPr>
                <a:t>April</a:t>
              </a:r>
            </a:p>
          </p:txBody>
        </p:sp>
        <p:grpSp>
          <p:nvGrpSpPr>
            <p:cNvPr name="Group 15" id="15"/>
            <p:cNvGrpSpPr>
              <a:grpSpLocks noChangeAspect="true"/>
            </p:cNvGrpSpPr>
            <p:nvPr/>
          </p:nvGrpSpPr>
          <p:grpSpPr>
            <a:xfrm rot="0">
              <a:off x="556080" y="131246"/>
              <a:ext cx="5692577" cy="5692577"/>
              <a:chOff x="0" y="0"/>
              <a:chExt cx="10287000" cy="10287000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>
                <a:off x="0" y="2051050"/>
                <a:ext cx="10287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18" id="18"/>
              <p:cNvSpPr/>
              <p:nvPr/>
            </p:nvSpPr>
            <p:spPr>
              <a:xfrm>
                <a:off x="0" y="4108450"/>
                <a:ext cx="10287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19" id="19"/>
              <p:cNvSpPr/>
              <p:nvPr/>
            </p:nvSpPr>
            <p:spPr>
              <a:xfrm>
                <a:off x="0" y="6165850"/>
                <a:ext cx="10287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>
                <a:off x="0" y="8223250"/>
                <a:ext cx="10287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21" id="21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0" y="-28575"/>
              <a:ext cx="443634" cy="2910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859"/>
                </a:lnSpc>
              </a:pPr>
              <a:r>
                <a:rPr lang="en-US" sz="1328">
                  <a:solidFill>
                    <a:srgbClr val="000000"/>
                  </a:solidFill>
                  <a:latin typeface="Open Sans Light"/>
                </a:rPr>
                <a:t>125 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1109940"/>
              <a:ext cx="443634" cy="2910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859"/>
                </a:lnSpc>
              </a:pPr>
              <a:r>
                <a:rPr lang="en-US" sz="1328">
                  <a:solidFill>
                    <a:srgbClr val="000000"/>
                  </a:solidFill>
                  <a:latin typeface="Open Sans Light"/>
                </a:rPr>
                <a:t>100 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28341" y="2248456"/>
              <a:ext cx="315293" cy="2910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859"/>
                </a:lnSpc>
              </a:pPr>
              <a:r>
                <a:rPr lang="en-US" sz="1328">
                  <a:solidFill>
                    <a:srgbClr val="000000"/>
                  </a:solidFill>
                  <a:latin typeface="Open Sans Light"/>
                </a:rPr>
                <a:t>75 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128341" y="3386971"/>
              <a:ext cx="315293" cy="2910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859"/>
                </a:lnSpc>
              </a:pPr>
              <a:r>
                <a:rPr lang="en-US" sz="1328">
                  <a:solidFill>
                    <a:srgbClr val="000000"/>
                  </a:solidFill>
                  <a:latin typeface="Open Sans Light"/>
                </a:rPr>
                <a:t>50 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28341" y="4525487"/>
              <a:ext cx="315293" cy="2910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859"/>
                </a:lnSpc>
              </a:pPr>
              <a:r>
                <a:rPr lang="en-US" sz="1328">
                  <a:solidFill>
                    <a:srgbClr val="000000"/>
                  </a:solidFill>
                  <a:latin typeface="Open Sans Light"/>
                </a:rPr>
                <a:t>25 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256682" y="5664002"/>
              <a:ext cx="186952" cy="2910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859"/>
                </a:lnSpc>
              </a:pPr>
              <a:r>
                <a:rPr lang="en-US" sz="1328">
                  <a:solidFill>
                    <a:srgbClr val="000000"/>
                  </a:solidFill>
                  <a:latin typeface="Open Sans Light"/>
                </a:rPr>
                <a:t>0 </a:t>
              </a:r>
            </a:p>
          </p:txBody>
        </p:sp>
        <p:grpSp>
          <p:nvGrpSpPr>
            <p:cNvPr name="Group 28" id="28"/>
            <p:cNvGrpSpPr>
              <a:grpSpLocks noChangeAspect="true"/>
            </p:cNvGrpSpPr>
            <p:nvPr/>
          </p:nvGrpSpPr>
          <p:grpSpPr>
            <a:xfrm rot="0">
              <a:off x="556080" y="131246"/>
              <a:ext cx="5692577" cy="5692577"/>
              <a:chOff x="0" y="0"/>
              <a:chExt cx="10287000" cy="10287000"/>
            </a:xfrm>
          </p:grpSpPr>
          <p:sp>
            <p:nvSpPr>
              <p:cNvPr name="Freeform 29" id="29"/>
              <p:cNvSpPr/>
              <p:nvPr/>
            </p:nvSpPr>
            <p:spPr>
              <a:xfrm>
                <a:off x="1222375" y="6556452"/>
                <a:ext cx="2643920" cy="913405"/>
              </a:xfrm>
              <a:custGeom>
                <a:avLst/>
                <a:gdLst/>
                <a:ahLst/>
                <a:cxnLst/>
                <a:rect r="r" b="b" t="t" l="l"/>
                <a:pathLst>
                  <a:path h="913405" w="2643920">
                    <a:moveTo>
                      <a:pt x="127000" y="850188"/>
                    </a:moveTo>
                    <a:cubicBezTo>
                      <a:pt x="126844" y="815229"/>
                      <a:pt x="98460" y="786972"/>
                      <a:pt x="63500" y="786972"/>
                    </a:cubicBezTo>
                    <a:cubicBezTo>
                      <a:pt x="28540" y="786972"/>
                      <a:pt x="156" y="815229"/>
                      <a:pt x="0" y="850188"/>
                    </a:cubicBezTo>
                    <a:cubicBezTo>
                      <a:pt x="156" y="885147"/>
                      <a:pt x="28540" y="913404"/>
                      <a:pt x="63500" y="913404"/>
                    </a:cubicBezTo>
                    <a:cubicBezTo>
                      <a:pt x="98460" y="913404"/>
                      <a:pt x="126844" y="885147"/>
                      <a:pt x="127000" y="850188"/>
                    </a:cubicBezTo>
                    <a:close/>
                    <a:moveTo>
                      <a:pt x="54830" y="822960"/>
                    </a:moveTo>
                    <a:lnTo>
                      <a:pt x="72170" y="877416"/>
                    </a:lnTo>
                    <a:lnTo>
                      <a:pt x="2643920" y="54456"/>
                    </a:lnTo>
                    <a:lnTo>
                      <a:pt x="2626580" y="0"/>
                    </a:lnTo>
                    <a:close/>
                  </a:path>
                </a:pathLst>
              </a:custGeom>
              <a:solidFill>
                <a:srgbClr val="FF1616"/>
              </a:solidFill>
            </p:spPr>
          </p:sp>
          <p:sp>
            <p:nvSpPr>
              <p:cNvPr name="Freeform 30" id="30"/>
              <p:cNvSpPr/>
              <p:nvPr/>
            </p:nvSpPr>
            <p:spPr>
              <a:xfrm>
                <a:off x="3794125" y="5159519"/>
                <a:ext cx="2648853" cy="1487378"/>
              </a:xfrm>
              <a:custGeom>
                <a:avLst/>
                <a:gdLst/>
                <a:ahLst/>
                <a:cxnLst/>
                <a:rect r="r" b="b" t="t" l="l"/>
                <a:pathLst>
                  <a:path h="1487378" w="2648853">
                    <a:moveTo>
                      <a:pt x="127000" y="1424161"/>
                    </a:moveTo>
                    <a:cubicBezTo>
                      <a:pt x="126844" y="1389202"/>
                      <a:pt x="98459" y="1360945"/>
                      <a:pt x="63500" y="1360945"/>
                    </a:cubicBezTo>
                    <a:cubicBezTo>
                      <a:pt x="28541" y="1360945"/>
                      <a:pt x="156" y="1389202"/>
                      <a:pt x="0" y="1424161"/>
                    </a:cubicBezTo>
                    <a:cubicBezTo>
                      <a:pt x="156" y="1459120"/>
                      <a:pt x="28541" y="1487378"/>
                      <a:pt x="63500" y="1487378"/>
                    </a:cubicBezTo>
                    <a:cubicBezTo>
                      <a:pt x="98459" y="1487378"/>
                      <a:pt x="126844" y="1459120"/>
                      <a:pt x="127000" y="1424161"/>
                    </a:cubicBezTo>
                    <a:close/>
                    <a:moveTo>
                      <a:pt x="49897" y="1399032"/>
                    </a:moveTo>
                    <a:lnTo>
                      <a:pt x="77103" y="1449290"/>
                    </a:lnTo>
                    <a:lnTo>
                      <a:pt x="2648853" y="50258"/>
                    </a:lnTo>
                    <a:lnTo>
                      <a:pt x="2621647" y="0"/>
                    </a:lnTo>
                    <a:close/>
                  </a:path>
                </a:pathLst>
              </a:custGeom>
              <a:solidFill>
                <a:srgbClr val="FF1616"/>
              </a:solidFill>
            </p:spPr>
          </p:sp>
          <p:sp>
            <p:nvSpPr>
              <p:cNvPr name="Freeform 31" id="31"/>
              <p:cNvSpPr/>
              <p:nvPr/>
            </p:nvSpPr>
            <p:spPr>
              <a:xfrm>
                <a:off x="6365875" y="4133879"/>
                <a:ext cx="2698750" cy="1113985"/>
              </a:xfrm>
              <a:custGeom>
                <a:avLst/>
                <a:gdLst/>
                <a:ahLst/>
                <a:cxnLst/>
                <a:rect r="r" b="b" t="t" l="l"/>
                <a:pathLst>
                  <a:path h="1113985" w="2698750">
                    <a:moveTo>
                      <a:pt x="127000" y="1050769"/>
                    </a:moveTo>
                    <a:cubicBezTo>
                      <a:pt x="126844" y="1015810"/>
                      <a:pt x="98459" y="987552"/>
                      <a:pt x="63500" y="987552"/>
                    </a:cubicBezTo>
                    <a:cubicBezTo>
                      <a:pt x="28541" y="987552"/>
                      <a:pt x="156" y="1015810"/>
                      <a:pt x="0" y="1050769"/>
                    </a:cubicBezTo>
                    <a:cubicBezTo>
                      <a:pt x="156" y="1085728"/>
                      <a:pt x="28541" y="1113986"/>
                      <a:pt x="63500" y="1113986"/>
                    </a:cubicBezTo>
                    <a:cubicBezTo>
                      <a:pt x="98459" y="1113986"/>
                      <a:pt x="126844" y="1085728"/>
                      <a:pt x="127000" y="1050769"/>
                    </a:cubicBezTo>
                    <a:close/>
                    <a:moveTo>
                      <a:pt x="53300" y="1024076"/>
                    </a:moveTo>
                    <a:lnTo>
                      <a:pt x="73700" y="1077462"/>
                    </a:lnTo>
                    <a:lnTo>
                      <a:pt x="2645449" y="89910"/>
                    </a:lnTo>
                    <a:lnTo>
                      <a:pt x="2625051" y="36524"/>
                    </a:lnTo>
                    <a:close/>
                    <a:moveTo>
                      <a:pt x="2698750" y="63217"/>
                    </a:moveTo>
                    <a:cubicBezTo>
                      <a:pt x="2698593" y="28258"/>
                      <a:pt x="2670210" y="0"/>
                      <a:pt x="2635250" y="0"/>
                    </a:cubicBezTo>
                    <a:cubicBezTo>
                      <a:pt x="2600290" y="0"/>
                      <a:pt x="2571907" y="28258"/>
                      <a:pt x="2571750" y="63217"/>
                    </a:cubicBezTo>
                    <a:cubicBezTo>
                      <a:pt x="2571907" y="98176"/>
                      <a:pt x="2600290" y="126434"/>
                      <a:pt x="2635250" y="126434"/>
                    </a:cubicBezTo>
                    <a:cubicBezTo>
                      <a:pt x="2670210" y="126434"/>
                      <a:pt x="2698593" y="98176"/>
                      <a:pt x="2698750" y="63217"/>
                    </a:cubicBezTo>
                    <a:close/>
                  </a:path>
                </a:pathLst>
              </a:custGeom>
              <a:solidFill>
                <a:srgbClr val="FF1616"/>
              </a:solidFill>
            </p:spPr>
          </p:sp>
          <p:sp>
            <p:nvSpPr>
              <p:cNvPr name="Freeform 32" id="32"/>
              <p:cNvSpPr/>
              <p:nvPr/>
            </p:nvSpPr>
            <p:spPr>
              <a:xfrm>
                <a:off x="1222375" y="7462534"/>
                <a:ext cx="2646180" cy="1159466"/>
              </a:xfrm>
              <a:custGeom>
                <a:avLst/>
                <a:gdLst/>
                <a:ahLst/>
                <a:cxnLst/>
                <a:rect r="r" b="b" t="t" l="l"/>
                <a:pathLst>
                  <a:path h="1159466" w="2646180">
                    <a:moveTo>
                      <a:pt x="127000" y="1096250"/>
                    </a:moveTo>
                    <a:cubicBezTo>
                      <a:pt x="126844" y="1061291"/>
                      <a:pt x="98460" y="1033033"/>
                      <a:pt x="63500" y="1033033"/>
                    </a:cubicBezTo>
                    <a:cubicBezTo>
                      <a:pt x="28540" y="1033033"/>
                      <a:pt x="156" y="1061291"/>
                      <a:pt x="0" y="1096250"/>
                    </a:cubicBezTo>
                    <a:cubicBezTo>
                      <a:pt x="156" y="1131209"/>
                      <a:pt x="28540" y="1159466"/>
                      <a:pt x="63500" y="1159466"/>
                    </a:cubicBezTo>
                    <a:cubicBezTo>
                      <a:pt x="98460" y="1159466"/>
                      <a:pt x="126844" y="1131209"/>
                      <a:pt x="127000" y="1096250"/>
                    </a:cubicBezTo>
                    <a:close/>
                    <a:moveTo>
                      <a:pt x="52571" y="1069848"/>
                    </a:moveTo>
                    <a:lnTo>
                      <a:pt x="74429" y="1122652"/>
                    </a:lnTo>
                    <a:lnTo>
                      <a:pt x="2646180" y="52804"/>
                    </a:lnTo>
                    <a:lnTo>
                      <a:pt x="2624321" y="0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name="Freeform 33" id="33"/>
              <p:cNvSpPr/>
              <p:nvPr/>
            </p:nvSpPr>
            <p:spPr>
              <a:xfrm>
                <a:off x="3794125" y="4917424"/>
                <a:ext cx="2655324" cy="2634728"/>
              </a:xfrm>
              <a:custGeom>
                <a:avLst/>
                <a:gdLst/>
                <a:ahLst/>
                <a:cxnLst/>
                <a:rect r="r" b="b" t="t" l="l"/>
                <a:pathLst>
                  <a:path h="2634728" w="2655324">
                    <a:moveTo>
                      <a:pt x="127000" y="2571512"/>
                    </a:moveTo>
                    <a:cubicBezTo>
                      <a:pt x="126844" y="2536553"/>
                      <a:pt x="98459" y="2508296"/>
                      <a:pt x="63500" y="2508296"/>
                    </a:cubicBezTo>
                    <a:cubicBezTo>
                      <a:pt x="28541" y="2508296"/>
                      <a:pt x="156" y="2536553"/>
                      <a:pt x="0" y="2571512"/>
                    </a:cubicBezTo>
                    <a:cubicBezTo>
                      <a:pt x="156" y="2606471"/>
                      <a:pt x="28541" y="2634728"/>
                      <a:pt x="63500" y="2634728"/>
                    </a:cubicBezTo>
                    <a:cubicBezTo>
                      <a:pt x="98459" y="2634728"/>
                      <a:pt x="126844" y="2606471"/>
                      <a:pt x="127000" y="2571512"/>
                    </a:cubicBezTo>
                    <a:close/>
                    <a:moveTo>
                      <a:pt x="43426" y="2551176"/>
                    </a:moveTo>
                    <a:lnTo>
                      <a:pt x="83574" y="2591848"/>
                    </a:lnTo>
                    <a:lnTo>
                      <a:pt x="2655324" y="40672"/>
                    </a:lnTo>
                    <a:lnTo>
                      <a:pt x="2615176" y="0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>
                <a:off x="6365875" y="1664999"/>
                <a:ext cx="2698750" cy="3335977"/>
              </a:xfrm>
              <a:custGeom>
                <a:avLst/>
                <a:gdLst/>
                <a:ahLst/>
                <a:cxnLst/>
                <a:rect r="r" b="b" t="t" l="l"/>
                <a:pathLst>
                  <a:path h="3335977" w="2698750">
                    <a:moveTo>
                      <a:pt x="127000" y="3272761"/>
                    </a:moveTo>
                    <a:cubicBezTo>
                      <a:pt x="126844" y="3237802"/>
                      <a:pt x="98459" y="3209544"/>
                      <a:pt x="63500" y="3209544"/>
                    </a:cubicBezTo>
                    <a:cubicBezTo>
                      <a:pt x="28541" y="3209544"/>
                      <a:pt x="156" y="3237802"/>
                      <a:pt x="0" y="3272761"/>
                    </a:cubicBezTo>
                    <a:cubicBezTo>
                      <a:pt x="156" y="3307720"/>
                      <a:pt x="28541" y="3335978"/>
                      <a:pt x="63500" y="3335978"/>
                    </a:cubicBezTo>
                    <a:cubicBezTo>
                      <a:pt x="98459" y="3335978"/>
                      <a:pt x="126844" y="3307720"/>
                      <a:pt x="127000" y="3272761"/>
                    </a:cubicBezTo>
                    <a:close/>
                    <a:moveTo>
                      <a:pt x="41244" y="3254839"/>
                    </a:moveTo>
                    <a:lnTo>
                      <a:pt x="85756" y="3290683"/>
                    </a:lnTo>
                    <a:lnTo>
                      <a:pt x="2657506" y="81139"/>
                    </a:lnTo>
                    <a:lnTo>
                      <a:pt x="2612994" y="45295"/>
                    </a:lnTo>
                    <a:close/>
                    <a:moveTo>
                      <a:pt x="2698750" y="63217"/>
                    </a:moveTo>
                    <a:cubicBezTo>
                      <a:pt x="2698593" y="28258"/>
                      <a:pt x="2670210" y="0"/>
                      <a:pt x="2635250" y="0"/>
                    </a:cubicBezTo>
                    <a:cubicBezTo>
                      <a:pt x="2600290" y="0"/>
                      <a:pt x="2571907" y="28258"/>
                      <a:pt x="2571750" y="63217"/>
                    </a:cubicBezTo>
                    <a:cubicBezTo>
                      <a:pt x="2571907" y="98176"/>
                      <a:pt x="2600290" y="126434"/>
                      <a:pt x="2635250" y="126434"/>
                    </a:cubicBezTo>
                    <a:cubicBezTo>
                      <a:pt x="2670210" y="126434"/>
                      <a:pt x="2698593" y="98176"/>
                      <a:pt x="2698750" y="63217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</p:grpSp>
      </p:grpSp>
      <p:grpSp>
        <p:nvGrpSpPr>
          <p:cNvPr name="Group 35" id="35"/>
          <p:cNvGrpSpPr/>
          <p:nvPr/>
        </p:nvGrpSpPr>
        <p:grpSpPr>
          <a:xfrm rot="0">
            <a:off x="1028700" y="1001749"/>
            <a:ext cx="14308047" cy="2030206"/>
            <a:chOff x="0" y="0"/>
            <a:chExt cx="19077395" cy="2706941"/>
          </a:xfrm>
        </p:grpSpPr>
        <p:sp>
          <p:nvSpPr>
            <p:cNvPr name="TextBox 36" id="36"/>
            <p:cNvSpPr txBox="true"/>
            <p:nvPr/>
          </p:nvSpPr>
          <p:spPr>
            <a:xfrm rot="0">
              <a:off x="0" y="-9525"/>
              <a:ext cx="19077395" cy="1533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7500" spc="225">
                  <a:solidFill>
                    <a:srgbClr val="F8F8F3"/>
                  </a:solidFill>
                  <a:latin typeface="Poppins Bold Bold Italics"/>
                </a:rPr>
                <a:t>HOW BIG IS THE PROBLEM?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0" y="1944941"/>
              <a:ext cx="19077395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60"/>
                </a:lnSpc>
              </a:pPr>
            </a:p>
          </p:txBody>
        </p:sp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819191" y="8551701"/>
            <a:ext cx="362012" cy="364664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819191" y="9372730"/>
            <a:ext cx="362012" cy="364664"/>
          </a:xfrm>
          <a:prstGeom prst="rect">
            <a:avLst/>
          </a:prstGeom>
        </p:spPr>
      </p:pic>
      <p:sp>
        <p:nvSpPr>
          <p:cNvPr name="TextBox 40" id="40"/>
          <p:cNvSpPr txBox="true"/>
          <p:nvPr/>
        </p:nvSpPr>
        <p:spPr>
          <a:xfrm rot="0">
            <a:off x="602790" y="5982431"/>
            <a:ext cx="3845107" cy="437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spc="24">
                <a:solidFill>
                  <a:srgbClr val="008037"/>
                </a:solidFill>
                <a:latin typeface="Poppins Light Bold"/>
              </a:rPr>
              <a:t>31 Million Tests Daily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728883" y="9400262"/>
            <a:ext cx="3845107" cy="437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spc="24">
                <a:solidFill>
                  <a:srgbClr val="008037"/>
                </a:solidFill>
                <a:latin typeface="Poppins Light Bold"/>
              </a:rPr>
              <a:t>Overwhelmed hospitals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248966" y="7961509"/>
            <a:ext cx="5476122" cy="394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Open Sans"/>
              </a:rPr>
              <a:t>An ever peaking graph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2598685" y="8504076"/>
            <a:ext cx="5476122" cy="1203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z="2299">
                <a:solidFill>
                  <a:srgbClr val="000000"/>
                </a:solidFill>
                <a:latin typeface="Open Sans"/>
              </a:rPr>
              <a:t>Wait time to see a doctor</a:t>
            </a:r>
          </a:p>
          <a:p>
            <a:pPr>
              <a:lnSpc>
                <a:spcPts val="3220"/>
              </a:lnSpc>
            </a:pPr>
          </a:p>
          <a:p>
            <a:pPr>
              <a:lnSpc>
                <a:spcPts val="3219"/>
              </a:lnSpc>
            </a:pPr>
            <a:r>
              <a:rPr lang="en-US" sz="2300">
                <a:solidFill>
                  <a:srgbClr val="000000"/>
                </a:solidFill>
                <a:latin typeface="Open Sans"/>
              </a:rPr>
              <a:t>Average length of line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476698" y="181775"/>
            <a:ext cx="10172265" cy="51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 spc="160">
                <a:solidFill>
                  <a:srgbClr val="F8F8F3"/>
                </a:solidFill>
                <a:latin typeface="Poppins Medium Bold"/>
              </a:rPr>
              <a:t>4.03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5D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2358954" cy="10287000"/>
          </a:xfrm>
          <a:prstGeom prst="rect">
            <a:avLst/>
          </a:prstGeom>
          <a:solidFill>
            <a:srgbClr val="90BEAB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3386658" y="114300"/>
            <a:ext cx="11135049" cy="1163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04"/>
              </a:lnSpc>
            </a:pPr>
            <a:r>
              <a:rPr lang="en-US" sz="8400" spc="-142">
                <a:solidFill>
                  <a:srgbClr val="FFC908"/>
                </a:solidFill>
                <a:latin typeface="Poppins Bold Bold Italics"/>
              </a:rPr>
              <a:t>Solution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971923" y="3811893"/>
            <a:ext cx="6718616" cy="5324503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5819595" y="0"/>
            <a:ext cx="1439705" cy="2003498"/>
            <a:chOff x="0" y="0"/>
            <a:chExt cx="1919607" cy="2671330"/>
          </a:xfrm>
        </p:grpSpPr>
        <p:sp>
          <p:nvSpPr>
            <p:cNvPr name="AutoShape 6" id="6"/>
            <p:cNvSpPr/>
            <p:nvPr/>
          </p:nvSpPr>
          <p:spPr>
            <a:xfrm rot="0">
              <a:off x="0" y="0"/>
              <a:ext cx="1919607" cy="2671330"/>
            </a:xfrm>
            <a:prstGeom prst="rect">
              <a:avLst/>
            </a:prstGeom>
            <a:solidFill>
              <a:srgbClr val="F8F8F3"/>
            </a:solidFill>
          </p:spPr>
        </p:sp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07405" y="719201"/>
              <a:ext cx="1304797" cy="1304797"/>
            </a:xfrm>
            <a:prstGeom prst="rect">
              <a:avLst/>
            </a:prstGeom>
          </p:spPr>
        </p:pic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3267399" y="1149641"/>
            <a:ext cx="6718616" cy="5324503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859433" y="6280587"/>
            <a:ext cx="2843716" cy="2977713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3367577" y="1647741"/>
            <a:ext cx="1729968" cy="2164151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1784114" y="4587727"/>
            <a:ext cx="5475186" cy="3377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99"/>
              </a:lnSpc>
            </a:pPr>
            <a:r>
              <a:rPr lang="en-US" sz="2599" spc="25">
                <a:solidFill>
                  <a:srgbClr val="F8F8F3"/>
                </a:solidFill>
                <a:latin typeface="Poppins Light"/>
              </a:rPr>
              <a:t>Each hospital reception would have a QR Code, upon scanning which the patient would be provided an automated appointment with the doctor without having to wait in long queues for the same.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10056" y="2059038"/>
            <a:ext cx="5614252" cy="3118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Open Sans"/>
              </a:rPr>
              <a:t>An application that assigns a unique universal QR code to each patient that encrypts his or her medical record.</a:t>
            </a:r>
          </a:p>
        </p:txBody>
      </p:sp>
      <p:sp>
        <p:nvSpPr>
          <p:cNvPr name="TextBox 13" id="13"/>
          <p:cNvSpPr txBox="true"/>
          <p:nvPr/>
        </p:nvSpPr>
        <p:spPr>
          <a:xfrm rot="-5400000">
            <a:off x="-2935323" y="4891773"/>
            <a:ext cx="822960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0"/>
              </a:lnSpc>
            </a:pPr>
            <a:r>
              <a:rPr lang="en-US" sz="3800" spc="227">
                <a:solidFill>
                  <a:srgbClr val="F8F8F3"/>
                </a:solidFill>
                <a:latin typeface="Poppins Bold Italics"/>
              </a:rPr>
              <a:t>SOLUTION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331231" y="127222"/>
            <a:ext cx="10172265" cy="51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 spc="160">
                <a:solidFill>
                  <a:srgbClr val="90BEAB"/>
                </a:solidFill>
                <a:latin typeface="Poppins Medium Bold"/>
              </a:rPr>
              <a:t>4.03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78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3840402"/>
            <a:ext cx="18288000" cy="6446598"/>
          </a:xfrm>
          <a:prstGeom prst="rect">
            <a:avLst/>
          </a:prstGeom>
          <a:solidFill>
            <a:srgbClr val="897D75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5819595" y="0"/>
            <a:ext cx="1439705" cy="2003498"/>
            <a:chOff x="0" y="0"/>
            <a:chExt cx="1919607" cy="2671330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1919607" cy="2671330"/>
            </a:xfrm>
            <a:prstGeom prst="rect">
              <a:avLst/>
            </a:prstGeom>
            <a:solidFill>
              <a:srgbClr val="F8F8F3"/>
            </a:solidFill>
          </p:spPr>
        </p:sp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07405" y="719201"/>
              <a:ext cx="1304797" cy="1304797"/>
            </a:xfrm>
            <a:prstGeom prst="rect">
              <a:avLst/>
            </a:prstGeom>
          </p:spPr>
        </p:pic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0858" y="4452750"/>
            <a:ext cx="4756994" cy="411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54122" y="4369923"/>
            <a:ext cx="615348" cy="615348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144000" y="4452750"/>
            <a:ext cx="6718616" cy="5324503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17932" y="1001749"/>
            <a:ext cx="11686023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59"/>
              </a:lnSpc>
            </a:pPr>
            <a:r>
              <a:rPr lang="en-US" sz="5299" spc="318">
                <a:solidFill>
                  <a:srgbClr val="F8F8F3"/>
                </a:solidFill>
                <a:latin typeface="Poppins Bold Italics"/>
              </a:rPr>
              <a:t>HOSPITAL BED QR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88691" y="5416680"/>
            <a:ext cx="5629234" cy="3150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2800" spc="28">
                <a:solidFill>
                  <a:srgbClr val="FAFCF6"/>
                </a:solidFill>
                <a:latin typeface="Poppins Light"/>
              </a:rPr>
              <a:t>Information incorporating each patient's medical record would be transferred temporarily to a QR code associated with the bed he/she occupies at the hospital.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862384" y="181775"/>
            <a:ext cx="10172265" cy="51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 spc="160">
                <a:solidFill>
                  <a:srgbClr val="90BEAB"/>
                </a:solidFill>
                <a:latin typeface="Poppins Medium Bold"/>
              </a:rPr>
              <a:t>4.03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58054" y="2185938"/>
            <a:ext cx="5776341" cy="5187761"/>
            <a:chOff x="0" y="0"/>
            <a:chExt cx="7701789" cy="6917015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990750" y="0"/>
              <a:ext cx="6491464" cy="6491464"/>
              <a:chOff x="0" y="0"/>
              <a:chExt cx="10287000" cy="10287000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-6350" y="0"/>
                <a:ext cx="10299700" cy="10287000"/>
              </a:xfrm>
              <a:custGeom>
                <a:avLst/>
                <a:gdLst/>
                <a:ahLst/>
                <a:cxnLst/>
                <a:rect r="r" b="b" t="t" l="l"/>
                <a:pathLst>
                  <a:path h="10287000" w="10299700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10287000"/>
                    </a:lnTo>
                    <a:lnTo>
                      <a:pt x="0" y="10287000"/>
                    </a:lnTo>
                    <a:close/>
                    <a:moveTo>
                      <a:pt x="2571750" y="0"/>
                    </a:moveTo>
                    <a:lnTo>
                      <a:pt x="2584450" y="0"/>
                    </a:lnTo>
                    <a:lnTo>
                      <a:pt x="2584450" y="10287000"/>
                    </a:lnTo>
                    <a:lnTo>
                      <a:pt x="2571750" y="10287000"/>
                    </a:lnTo>
                    <a:close/>
                    <a:moveTo>
                      <a:pt x="5143500" y="0"/>
                    </a:moveTo>
                    <a:lnTo>
                      <a:pt x="5156200" y="0"/>
                    </a:lnTo>
                    <a:lnTo>
                      <a:pt x="5156200" y="10287000"/>
                    </a:lnTo>
                    <a:lnTo>
                      <a:pt x="5143500" y="10287000"/>
                    </a:lnTo>
                    <a:close/>
                    <a:moveTo>
                      <a:pt x="7715250" y="0"/>
                    </a:moveTo>
                    <a:lnTo>
                      <a:pt x="7727950" y="0"/>
                    </a:lnTo>
                    <a:lnTo>
                      <a:pt x="7727950" y="10287000"/>
                    </a:lnTo>
                    <a:lnTo>
                      <a:pt x="7715250" y="10287000"/>
                    </a:lnTo>
                    <a:close/>
                    <a:moveTo>
                      <a:pt x="10287000" y="0"/>
                    </a:moveTo>
                    <a:lnTo>
                      <a:pt x="10299700" y="0"/>
                    </a:lnTo>
                    <a:lnTo>
                      <a:pt x="10299700" y="10287000"/>
                    </a:lnTo>
                    <a:lnTo>
                      <a:pt x="10287000" y="102870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917495" y="6591115"/>
              <a:ext cx="146509" cy="325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20"/>
                </a:lnSpc>
              </a:pPr>
              <a:r>
                <a:rPr lang="en-US" sz="1514">
                  <a:solidFill>
                    <a:srgbClr val="000000"/>
                  </a:solidFill>
                  <a:latin typeface="Open Sans Light"/>
                </a:rPr>
                <a:t>0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2467201" y="6591115"/>
              <a:ext cx="292830" cy="325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20"/>
                </a:lnSpc>
              </a:pPr>
              <a:r>
                <a:rPr lang="en-US" sz="1514">
                  <a:solidFill>
                    <a:srgbClr val="000000"/>
                  </a:solidFill>
                  <a:latin typeface="Open Sans Light"/>
                </a:rPr>
                <a:t>50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4016906" y="6591115"/>
              <a:ext cx="439151" cy="325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20"/>
                </a:lnSpc>
              </a:pPr>
              <a:r>
                <a:rPr lang="en-US" sz="1514">
                  <a:solidFill>
                    <a:srgbClr val="000000"/>
                  </a:solidFill>
                  <a:latin typeface="Open Sans Light"/>
                </a:rPr>
                <a:t>100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5639772" y="6591115"/>
              <a:ext cx="439151" cy="325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20"/>
                </a:lnSpc>
              </a:pPr>
              <a:r>
                <a:rPr lang="en-US" sz="1514">
                  <a:solidFill>
                    <a:srgbClr val="000000"/>
                  </a:solidFill>
                  <a:latin typeface="Open Sans Light"/>
                </a:rPr>
                <a:t>150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7262638" y="6591115"/>
              <a:ext cx="439151" cy="325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20"/>
                </a:lnSpc>
              </a:pPr>
              <a:r>
                <a:rPr lang="en-US" sz="1514">
                  <a:solidFill>
                    <a:srgbClr val="000000"/>
                  </a:solidFill>
                  <a:latin typeface="Open Sans Light"/>
                </a:rPr>
                <a:t>200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321004" y="553052"/>
              <a:ext cx="541519" cy="325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20"/>
                </a:lnSpc>
              </a:pPr>
              <a:r>
                <a:rPr lang="en-US" sz="1514">
                  <a:solidFill>
                    <a:srgbClr val="000000"/>
                  </a:solidFill>
                  <a:latin typeface="Open Sans Light"/>
                </a:rPr>
                <a:t>May 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289261" y="2230014"/>
              <a:ext cx="573262" cy="325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20"/>
                </a:lnSpc>
              </a:pPr>
              <a:r>
                <a:rPr lang="en-US" sz="1514">
                  <a:solidFill>
                    <a:srgbClr val="000000"/>
                  </a:solidFill>
                  <a:latin typeface="Open Sans Light"/>
                </a:rPr>
                <a:t>June 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338848" y="3906975"/>
              <a:ext cx="523675" cy="325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20"/>
                </a:lnSpc>
              </a:pPr>
              <a:r>
                <a:rPr lang="en-US" sz="1514">
                  <a:solidFill>
                    <a:srgbClr val="000000"/>
                  </a:solidFill>
                  <a:latin typeface="Open Sans Light"/>
                </a:rPr>
                <a:t>July  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5583937"/>
              <a:ext cx="862523" cy="325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20"/>
                </a:lnSpc>
              </a:pPr>
              <a:r>
                <a:rPr lang="en-US" sz="1514">
                  <a:solidFill>
                    <a:srgbClr val="000000"/>
                  </a:solidFill>
                  <a:latin typeface="Open Sans Light"/>
                </a:rPr>
                <a:t>August </a:t>
              </a:r>
            </a:p>
          </p:txBody>
        </p:sp>
        <p:grpSp>
          <p:nvGrpSpPr>
            <p:cNvPr name="Group 14" id="14"/>
            <p:cNvGrpSpPr>
              <a:grpSpLocks noChangeAspect="true"/>
            </p:cNvGrpSpPr>
            <p:nvPr/>
          </p:nvGrpSpPr>
          <p:grpSpPr>
            <a:xfrm rot="0">
              <a:off x="990750" y="0"/>
              <a:ext cx="6491464" cy="6491464"/>
              <a:chOff x="0" y="0"/>
              <a:chExt cx="10287000" cy="10287000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0" y="0"/>
                <a:ext cx="4377372" cy="559594"/>
              </a:xfrm>
              <a:custGeom>
                <a:avLst/>
                <a:gdLst/>
                <a:ahLst/>
                <a:cxnLst/>
                <a:rect r="r" b="b" t="t" l="l"/>
                <a:pathLst>
                  <a:path h="559594" w="4377372">
                    <a:moveTo>
                      <a:pt x="0" y="0"/>
                    </a:moveTo>
                    <a:lnTo>
                      <a:pt x="4332605" y="0"/>
                    </a:lnTo>
                    <a:lnTo>
                      <a:pt x="4332605" y="0"/>
                    </a:lnTo>
                    <a:cubicBezTo>
                      <a:pt x="4357329" y="0"/>
                      <a:pt x="4377372" y="20043"/>
                      <a:pt x="4377372" y="44767"/>
                    </a:cubicBezTo>
                    <a:lnTo>
                      <a:pt x="4377372" y="514826"/>
                    </a:lnTo>
                    <a:cubicBezTo>
                      <a:pt x="4377372" y="539551"/>
                      <a:pt x="4357329" y="559594"/>
                      <a:pt x="4332605" y="559594"/>
                    </a:cubicBez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>
                <a:off x="0" y="2657475"/>
                <a:ext cx="6435725" cy="559594"/>
              </a:xfrm>
              <a:custGeom>
                <a:avLst/>
                <a:gdLst/>
                <a:ahLst/>
                <a:cxnLst/>
                <a:rect r="r" b="b" t="t" l="l"/>
                <a:pathLst>
                  <a:path h="559594" w="6435725">
                    <a:moveTo>
                      <a:pt x="0" y="0"/>
                    </a:moveTo>
                    <a:lnTo>
                      <a:pt x="6390958" y="0"/>
                    </a:lnTo>
                    <a:cubicBezTo>
                      <a:pt x="6415682" y="0"/>
                      <a:pt x="6435725" y="20043"/>
                      <a:pt x="6435725" y="44767"/>
                    </a:cubicBezTo>
                    <a:lnTo>
                      <a:pt x="6435725" y="514826"/>
                    </a:lnTo>
                    <a:cubicBezTo>
                      <a:pt x="6435725" y="539551"/>
                      <a:pt x="6415682" y="559594"/>
                      <a:pt x="6390958" y="559594"/>
                    </a:cubicBez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>
                <a:off x="0" y="5314950"/>
                <a:ext cx="7412990" cy="559594"/>
              </a:xfrm>
              <a:custGeom>
                <a:avLst/>
                <a:gdLst/>
                <a:ahLst/>
                <a:cxnLst/>
                <a:rect r="r" b="b" t="t" l="l"/>
                <a:pathLst>
                  <a:path h="559594" w="7412990">
                    <a:moveTo>
                      <a:pt x="0" y="0"/>
                    </a:moveTo>
                    <a:lnTo>
                      <a:pt x="7368222" y="0"/>
                    </a:lnTo>
                    <a:cubicBezTo>
                      <a:pt x="7380095" y="0"/>
                      <a:pt x="7391482" y="4716"/>
                      <a:pt x="7399878" y="13112"/>
                    </a:cubicBezTo>
                    <a:cubicBezTo>
                      <a:pt x="7408273" y="21508"/>
                      <a:pt x="7412990" y="32894"/>
                      <a:pt x="7412990" y="44767"/>
                    </a:cubicBezTo>
                    <a:lnTo>
                      <a:pt x="7412990" y="514826"/>
                    </a:lnTo>
                    <a:cubicBezTo>
                      <a:pt x="7412990" y="526700"/>
                      <a:pt x="7408273" y="538086"/>
                      <a:pt x="7399878" y="546482"/>
                    </a:cubicBezTo>
                    <a:cubicBezTo>
                      <a:pt x="7391482" y="554877"/>
                      <a:pt x="7380095" y="559594"/>
                      <a:pt x="7368222" y="559594"/>
                    </a:cubicBez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name="Freeform 18" id="18"/>
              <p:cNvSpPr/>
              <p:nvPr/>
            </p:nvSpPr>
            <p:spPr>
              <a:xfrm>
                <a:off x="0" y="7972425"/>
                <a:ext cx="8493125" cy="559594"/>
              </a:xfrm>
              <a:custGeom>
                <a:avLst/>
                <a:gdLst/>
                <a:ahLst/>
                <a:cxnLst/>
                <a:rect r="r" b="b" t="t" l="l"/>
                <a:pathLst>
                  <a:path h="559594" w="8493125">
                    <a:moveTo>
                      <a:pt x="0" y="0"/>
                    </a:moveTo>
                    <a:lnTo>
                      <a:pt x="8448357" y="0"/>
                    </a:lnTo>
                    <a:cubicBezTo>
                      <a:pt x="8460230" y="0"/>
                      <a:pt x="8471617" y="4717"/>
                      <a:pt x="8480013" y="13112"/>
                    </a:cubicBezTo>
                    <a:cubicBezTo>
                      <a:pt x="8488408" y="21508"/>
                      <a:pt x="8493125" y="32895"/>
                      <a:pt x="8493125" y="44768"/>
                    </a:cubicBezTo>
                    <a:lnTo>
                      <a:pt x="8493125" y="514826"/>
                    </a:lnTo>
                    <a:cubicBezTo>
                      <a:pt x="8493125" y="526699"/>
                      <a:pt x="8488408" y="538086"/>
                      <a:pt x="8480013" y="546481"/>
                    </a:cubicBezTo>
                    <a:cubicBezTo>
                      <a:pt x="8471617" y="554877"/>
                      <a:pt x="8460230" y="559594"/>
                      <a:pt x="8448357" y="559594"/>
                    </a:cubicBez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name="Freeform 19" id="19"/>
              <p:cNvSpPr/>
              <p:nvPr/>
            </p:nvSpPr>
            <p:spPr>
              <a:xfrm>
                <a:off x="0" y="584994"/>
                <a:ext cx="2471928" cy="559594"/>
              </a:xfrm>
              <a:custGeom>
                <a:avLst/>
                <a:gdLst/>
                <a:ahLst/>
                <a:cxnLst/>
                <a:rect r="r" b="b" t="t" l="l"/>
                <a:pathLst>
                  <a:path h="559594" w="2471928">
                    <a:moveTo>
                      <a:pt x="0" y="0"/>
                    </a:moveTo>
                    <a:lnTo>
                      <a:pt x="2427161" y="0"/>
                    </a:lnTo>
                    <a:cubicBezTo>
                      <a:pt x="2451885" y="0"/>
                      <a:pt x="2471928" y="20043"/>
                      <a:pt x="2471928" y="44767"/>
                    </a:cubicBezTo>
                    <a:lnTo>
                      <a:pt x="2471928" y="514826"/>
                    </a:lnTo>
                    <a:cubicBezTo>
                      <a:pt x="2471928" y="539550"/>
                      <a:pt x="2451885" y="559594"/>
                      <a:pt x="2427161" y="559594"/>
                    </a:cubicBez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>
                <a:off x="0" y="3242469"/>
                <a:ext cx="2677262" cy="559594"/>
              </a:xfrm>
              <a:custGeom>
                <a:avLst/>
                <a:gdLst/>
                <a:ahLst/>
                <a:cxnLst/>
                <a:rect r="r" b="b" t="t" l="l"/>
                <a:pathLst>
                  <a:path h="559594" w="2677262">
                    <a:moveTo>
                      <a:pt x="0" y="0"/>
                    </a:moveTo>
                    <a:lnTo>
                      <a:pt x="2632494" y="0"/>
                    </a:lnTo>
                    <a:cubicBezTo>
                      <a:pt x="2657218" y="0"/>
                      <a:pt x="2677262" y="20043"/>
                      <a:pt x="2677262" y="44767"/>
                    </a:cubicBezTo>
                    <a:lnTo>
                      <a:pt x="2677262" y="514826"/>
                    </a:lnTo>
                    <a:cubicBezTo>
                      <a:pt x="2677262" y="539551"/>
                      <a:pt x="2657218" y="559593"/>
                      <a:pt x="2632494" y="559593"/>
                    </a:cubicBezTo>
                    <a:lnTo>
                      <a:pt x="0" y="559593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name="Freeform 21" id="21"/>
              <p:cNvSpPr/>
              <p:nvPr/>
            </p:nvSpPr>
            <p:spPr>
              <a:xfrm>
                <a:off x="0" y="5899944"/>
                <a:ext cx="3140225" cy="559594"/>
              </a:xfrm>
              <a:custGeom>
                <a:avLst/>
                <a:gdLst/>
                <a:ahLst/>
                <a:cxnLst/>
                <a:rect r="r" b="b" t="t" l="l"/>
                <a:pathLst>
                  <a:path h="559594" w="3140225">
                    <a:moveTo>
                      <a:pt x="0" y="0"/>
                    </a:moveTo>
                    <a:lnTo>
                      <a:pt x="3095457" y="0"/>
                    </a:lnTo>
                    <a:cubicBezTo>
                      <a:pt x="3107330" y="0"/>
                      <a:pt x="3118717" y="4716"/>
                      <a:pt x="3127113" y="13112"/>
                    </a:cubicBezTo>
                    <a:cubicBezTo>
                      <a:pt x="3135508" y="21507"/>
                      <a:pt x="3140225" y="32894"/>
                      <a:pt x="3140225" y="44767"/>
                    </a:cubicBezTo>
                    <a:lnTo>
                      <a:pt x="3140225" y="514826"/>
                    </a:lnTo>
                    <a:cubicBezTo>
                      <a:pt x="3140225" y="526699"/>
                      <a:pt x="3135508" y="538086"/>
                      <a:pt x="3127113" y="546482"/>
                    </a:cubicBezTo>
                    <a:cubicBezTo>
                      <a:pt x="3118717" y="554877"/>
                      <a:pt x="3107330" y="559594"/>
                      <a:pt x="3095457" y="559594"/>
                    </a:cubicBez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name="Freeform 22" id="22"/>
              <p:cNvSpPr/>
              <p:nvPr/>
            </p:nvSpPr>
            <p:spPr>
              <a:xfrm>
                <a:off x="0" y="8557419"/>
                <a:ext cx="3500197" cy="559594"/>
              </a:xfrm>
              <a:custGeom>
                <a:avLst/>
                <a:gdLst/>
                <a:ahLst/>
                <a:cxnLst/>
                <a:rect r="r" b="b" t="t" l="l"/>
                <a:pathLst>
                  <a:path h="559594" w="3500197">
                    <a:moveTo>
                      <a:pt x="0" y="0"/>
                    </a:moveTo>
                    <a:lnTo>
                      <a:pt x="3455429" y="0"/>
                    </a:lnTo>
                    <a:cubicBezTo>
                      <a:pt x="3467303" y="0"/>
                      <a:pt x="3478689" y="4717"/>
                      <a:pt x="3487085" y="13112"/>
                    </a:cubicBezTo>
                    <a:cubicBezTo>
                      <a:pt x="3495480" y="21508"/>
                      <a:pt x="3500197" y="32895"/>
                      <a:pt x="3500197" y="44768"/>
                    </a:cubicBezTo>
                    <a:lnTo>
                      <a:pt x="3500197" y="514826"/>
                    </a:lnTo>
                    <a:cubicBezTo>
                      <a:pt x="3500197" y="526699"/>
                      <a:pt x="3495480" y="538086"/>
                      <a:pt x="3487085" y="546481"/>
                    </a:cubicBezTo>
                    <a:cubicBezTo>
                      <a:pt x="3478689" y="554877"/>
                      <a:pt x="3467303" y="559593"/>
                      <a:pt x="3455429" y="559593"/>
                    </a:cubicBezTo>
                    <a:lnTo>
                      <a:pt x="0" y="559593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>
                <a:off x="0" y="1169988"/>
                <a:ext cx="5149850" cy="559594"/>
              </a:xfrm>
              <a:custGeom>
                <a:avLst/>
                <a:gdLst/>
                <a:ahLst/>
                <a:cxnLst/>
                <a:rect r="r" b="b" t="t" l="l"/>
                <a:pathLst>
                  <a:path h="559594" w="5149850">
                    <a:moveTo>
                      <a:pt x="0" y="0"/>
                    </a:moveTo>
                    <a:lnTo>
                      <a:pt x="5105083" y="0"/>
                    </a:lnTo>
                    <a:cubicBezTo>
                      <a:pt x="5129807" y="0"/>
                      <a:pt x="5149850" y="20043"/>
                      <a:pt x="5149850" y="44767"/>
                    </a:cubicBezTo>
                    <a:lnTo>
                      <a:pt x="5149850" y="514826"/>
                    </a:lnTo>
                    <a:cubicBezTo>
                      <a:pt x="5149850" y="539550"/>
                      <a:pt x="5129807" y="559593"/>
                      <a:pt x="5105083" y="559593"/>
                    </a:cubicBezTo>
                    <a:lnTo>
                      <a:pt x="0" y="559593"/>
                    </a:lnTo>
                    <a:close/>
                  </a:path>
                </a:pathLst>
              </a:custGeom>
              <a:solidFill>
                <a:srgbClr val="A2006E"/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>
                <a:off x="0" y="3827462"/>
                <a:ext cx="6281268" cy="559594"/>
              </a:xfrm>
              <a:custGeom>
                <a:avLst/>
                <a:gdLst/>
                <a:ahLst/>
                <a:cxnLst/>
                <a:rect r="r" b="b" t="t" l="l"/>
                <a:pathLst>
                  <a:path h="559594" w="6281268">
                    <a:moveTo>
                      <a:pt x="0" y="0"/>
                    </a:moveTo>
                    <a:lnTo>
                      <a:pt x="6236500" y="0"/>
                    </a:lnTo>
                    <a:cubicBezTo>
                      <a:pt x="6248373" y="0"/>
                      <a:pt x="6259760" y="4717"/>
                      <a:pt x="6268155" y="13112"/>
                    </a:cubicBezTo>
                    <a:cubicBezTo>
                      <a:pt x="6276551" y="21508"/>
                      <a:pt x="6281268" y="32895"/>
                      <a:pt x="6281268" y="44768"/>
                    </a:cubicBezTo>
                    <a:lnTo>
                      <a:pt x="6281268" y="514827"/>
                    </a:lnTo>
                    <a:cubicBezTo>
                      <a:pt x="6281268" y="526700"/>
                      <a:pt x="6276551" y="538087"/>
                      <a:pt x="6268155" y="546482"/>
                    </a:cubicBezTo>
                    <a:cubicBezTo>
                      <a:pt x="6259760" y="554878"/>
                      <a:pt x="6248373" y="559594"/>
                      <a:pt x="6236500" y="559594"/>
                    </a:cubicBez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A2006E"/>
              </a:solidFill>
            </p:spPr>
          </p:sp>
          <p:sp>
            <p:nvSpPr>
              <p:cNvPr name="Freeform 25" id="25"/>
              <p:cNvSpPr/>
              <p:nvPr/>
            </p:nvSpPr>
            <p:spPr>
              <a:xfrm>
                <a:off x="0" y="6484938"/>
                <a:ext cx="6949678" cy="559594"/>
              </a:xfrm>
              <a:custGeom>
                <a:avLst/>
                <a:gdLst/>
                <a:ahLst/>
                <a:cxnLst/>
                <a:rect r="r" b="b" t="t" l="l"/>
                <a:pathLst>
                  <a:path h="559594" w="6949678">
                    <a:moveTo>
                      <a:pt x="0" y="0"/>
                    </a:moveTo>
                    <a:lnTo>
                      <a:pt x="6904910" y="0"/>
                    </a:lnTo>
                    <a:cubicBezTo>
                      <a:pt x="6916783" y="0"/>
                      <a:pt x="6928170" y="4716"/>
                      <a:pt x="6936566" y="13111"/>
                    </a:cubicBezTo>
                    <a:cubicBezTo>
                      <a:pt x="6944961" y="21507"/>
                      <a:pt x="6949678" y="32894"/>
                      <a:pt x="6949678" y="44767"/>
                    </a:cubicBezTo>
                    <a:lnTo>
                      <a:pt x="6949678" y="514825"/>
                    </a:lnTo>
                    <a:cubicBezTo>
                      <a:pt x="6949678" y="526698"/>
                      <a:pt x="6944961" y="538085"/>
                      <a:pt x="6936566" y="546481"/>
                    </a:cubicBezTo>
                    <a:cubicBezTo>
                      <a:pt x="6928170" y="554876"/>
                      <a:pt x="6916783" y="559593"/>
                      <a:pt x="6904910" y="559593"/>
                    </a:cubicBezTo>
                    <a:lnTo>
                      <a:pt x="0" y="559593"/>
                    </a:lnTo>
                    <a:close/>
                  </a:path>
                </a:pathLst>
              </a:custGeom>
              <a:solidFill>
                <a:srgbClr val="A2006E"/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>
                <a:off x="0" y="9142412"/>
                <a:ext cx="7463655" cy="559594"/>
              </a:xfrm>
              <a:custGeom>
                <a:avLst/>
                <a:gdLst/>
                <a:ahLst/>
                <a:cxnLst/>
                <a:rect r="r" b="b" t="t" l="l"/>
                <a:pathLst>
                  <a:path h="559594" w="7463655">
                    <a:moveTo>
                      <a:pt x="0" y="0"/>
                    </a:moveTo>
                    <a:lnTo>
                      <a:pt x="7418887" y="0"/>
                    </a:lnTo>
                    <a:cubicBezTo>
                      <a:pt x="7430760" y="0"/>
                      <a:pt x="7442147" y="4717"/>
                      <a:pt x="7450543" y="13113"/>
                    </a:cubicBezTo>
                    <a:cubicBezTo>
                      <a:pt x="7458939" y="21508"/>
                      <a:pt x="7463655" y="32895"/>
                      <a:pt x="7463655" y="44768"/>
                    </a:cubicBezTo>
                    <a:lnTo>
                      <a:pt x="7463655" y="514826"/>
                    </a:lnTo>
                    <a:cubicBezTo>
                      <a:pt x="7463655" y="526699"/>
                      <a:pt x="7458939" y="538086"/>
                      <a:pt x="7450543" y="546482"/>
                    </a:cubicBezTo>
                    <a:cubicBezTo>
                      <a:pt x="7442147" y="554877"/>
                      <a:pt x="7430760" y="559594"/>
                      <a:pt x="7418887" y="559594"/>
                    </a:cubicBez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A2006E"/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>
                <a:off x="0" y="1754981"/>
                <a:ext cx="2832417" cy="559594"/>
              </a:xfrm>
              <a:custGeom>
                <a:avLst/>
                <a:gdLst/>
                <a:ahLst/>
                <a:cxnLst/>
                <a:rect r="r" b="b" t="t" l="l"/>
                <a:pathLst>
                  <a:path h="559594" w="2832417">
                    <a:moveTo>
                      <a:pt x="0" y="0"/>
                    </a:moveTo>
                    <a:lnTo>
                      <a:pt x="2787650" y="0"/>
                    </a:lnTo>
                    <a:cubicBezTo>
                      <a:pt x="2812374" y="0"/>
                      <a:pt x="2832417" y="20043"/>
                      <a:pt x="2832417" y="44768"/>
                    </a:cubicBezTo>
                    <a:lnTo>
                      <a:pt x="2832417" y="514827"/>
                    </a:lnTo>
                    <a:cubicBezTo>
                      <a:pt x="2832417" y="539551"/>
                      <a:pt x="2812374" y="559594"/>
                      <a:pt x="2787650" y="559594"/>
                    </a:cubicBez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2F5F98"/>
              </a:solidFill>
            </p:spPr>
          </p:sp>
          <p:sp>
            <p:nvSpPr>
              <p:cNvPr name="Freeform 28" id="28"/>
              <p:cNvSpPr/>
              <p:nvPr/>
            </p:nvSpPr>
            <p:spPr>
              <a:xfrm>
                <a:off x="0" y="4412456"/>
                <a:ext cx="2934691" cy="559594"/>
              </a:xfrm>
              <a:custGeom>
                <a:avLst/>
                <a:gdLst/>
                <a:ahLst/>
                <a:cxnLst/>
                <a:rect r="r" b="b" t="t" l="l"/>
                <a:pathLst>
                  <a:path h="559594" w="2934691">
                    <a:moveTo>
                      <a:pt x="0" y="0"/>
                    </a:moveTo>
                    <a:lnTo>
                      <a:pt x="2889923" y="0"/>
                    </a:lnTo>
                    <a:cubicBezTo>
                      <a:pt x="2901796" y="0"/>
                      <a:pt x="2913183" y="4717"/>
                      <a:pt x="2921578" y="13112"/>
                    </a:cubicBezTo>
                    <a:cubicBezTo>
                      <a:pt x="2929974" y="21508"/>
                      <a:pt x="2934691" y="32895"/>
                      <a:pt x="2934691" y="44768"/>
                    </a:cubicBezTo>
                    <a:lnTo>
                      <a:pt x="2934691" y="514827"/>
                    </a:lnTo>
                    <a:cubicBezTo>
                      <a:pt x="2934691" y="526699"/>
                      <a:pt x="2929974" y="538086"/>
                      <a:pt x="2921578" y="546482"/>
                    </a:cubicBezTo>
                    <a:cubicBezTo>
                      <a:pt x="2913183" y="554878"/>
                      <a:pt x="2901796" y="559594"/>
                      <a:pt x="2889923" y="559594"/>
                    </a:cubicBez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2F5F98"/>
              </a:solidFill>
            </p:spPr>
          </p:sp>
          <p:sp>
            <p:nvSpPr>
              <p:cNvPr name="Freeform 29" id="29"/>
              <p:cNvSpPr/>
              <p:nvPr/>
            </p:nvSpPr>
            <p:spPr>
              <a:xfrm>
                <a:off x="0" y="7069931"/>
                <a:ext cx="2573955" cy="559594"/>
              </a:xfrm>
              <a:custGeom>
                <a:avLst/>
                <a:gdLst/>
                <a:ahLst/>
                <a:cxnLst/>
                <a:rect r="r" b="b" t="t" l="l"/>
                <a:pathLst>
                  <a:path h="559594" w="2573955">
                    <a:moveTo>
                      <a:pt x="0" y="0"/>
                    </a:moveTo>
                    <a:lnTo>
                      <a:pt x="2529187" y="0"/>
                    </a:lnTo>
                    <a:cubicBezTo>
                      <a:pt x="2541060" y="0"/>
                      <a:pt x="2552447" y="4717"/>
                      <a:pt x="2560843" y="13113"/>
                    </a:cubicBezTo>
                    <a:cubicBezTo>
                      <a:pt x="2569239" y="21508"/>
                      <a:pt x="2573955" y="32895"/>
                      <a:pt x="2573955" y="44768"/>
                    </a:cubicBezTo>
                    <a:lnTo>
                      <a:pt x="2573955" y="514826"/>
                    </a:lnTo>
                    <a:cubicBezTo>
                      <a:pt x="2573955" y="526699"/>
                      <a:pt x="2569239" y="538086"/>
                      <a:pt x="2560843" y="546482"/>
                    </a:cubicBezTo>
                    <a:cubicBezTo>
                      <a:pt x="2552447" y="554877"/>
                      <a:pt x="2541060" y="559594"/>
                      <a:pt x="2529187" y="559594"/>
                    </a:cubicBez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2F5F98"/>
              </a:solidFill>
            </p:spPr>
          </p:sp>
          <p:sp>
            <p:nvSpPr>
              <p:cNvPr name="Freeform 30" id="30"/>
              <p:cNvSpPr/>
              <p:nvPr/>
            </p:nvSpPr>
            <p:spPr>
              <a:xfrm>
                <a:off x="0" y="9727406"/>
                <a:ext cx="2419254" cy="559594"/>
              </a:xfrm>
              <a:custGeom>
                <a:avLst/>
                <a:gdLst/>
                <a:ahLst/>
                <a:cxnLst/>
                <a:rect r="r" b="b" t="t" l="l"/>
                <a:pathLst>
                  <a:path h="559594" w="2419254">
                    <a:moveTo>
                      <a:pt x="0" y="0"/>
                    </a:moveTo>
                    <a:lnTo>
                      <a:pt x="2374486" y="0"/>
                    </a:lnTo>
                    <a:cubicBezTo>
                      <a:pt x="2386359" y="0"/>
                      <a:pt x="2397746" y="4717"/>
                      <a:pt x="2406142" y="13113"/>
                    </a:cubicBezTo>
                    <a:cubicBezTo>
                      <a:pt x="2414538" y="21508"/>
                      <a:pt x="2419254" y="32895"/>
                      <a:pt x="2419254" y="44768"/>
                    </a:cubicBezTo>
                    <a:lnTo>
                      <a:pt x="2419254" y="514826"/>
                    </a:lnTo>
                    <a:cubicBezTo>
                      <a:pt x="2419254" y="526699"/>
                      <a:pt x="2414538" y="538086"/>
                      <a:pt x="2406142" y="546482"/>
                    </a:cubicBezTo>
                    <a:cubicBezTo>
                      <a:pt x="2397746" y="554877"/>
                      <a:pt x="2386359" y="559594"/>
                      <a:pt x="2374486" y="559594"/>
                    </a:cubicBez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2F5F98"/>
              </a:solidFill>
            </p:spPr>
          </p:sp>
        </p:grpSp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2"/>
          <a:srcRect l="0" t="0" r="2570" b="0"/>
          <a:stretch>
            <a:fillRect/>
          </a:stretch>
        </p:blipFill>
        <p:spPr>
          <a:xfrm flipH="false" flipV="false" rot="0">
            <a:off x="385346" y="2439836"/>
            <a:ext cx="9107881" cy="4679967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2013423" y="163292"/>
            <a:ext cx="14598371" cy="1061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850"/>
              </a:lnSpc>
            </a:pPr>
            <a:r>
              <a:rPr lang="en-US" sz="5900" spc="177">
                <a:solidFill>
                  <a:srgbClr val="008037"/>
                </a:solidFill>
                <a:latin typeface="Poppins Medium Bold"/>
              </a:rPr>
              <a:t>How effective the solution can be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69774" y="7287564"/>
            <a:ext cx="7539025" cy="391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 Bold"/>
              </a:rPr>
              <a:t>Predicted Graph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28700" y="7221841"/>
            <a:ext cx="2679826" cy="188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Open Sans"/>
              </a:rPr>
              <a:t>Source: </a:t>
            </a:r>
            <a:r>
              <a:rPr lang="en-US" sz="1200">
                <a:solidFill>
                  <a:srgbClr val="000000"/>
                </a:solidFill>
                <a:latin typeface="Open Sans Italics"/>
              </a:rPr>
              <a:t>NCBI</a:t>
            </a:r>
          </a:p>
        </p:txBody>
      </p:sp>
      <p:sp>
        <p:nvSpPr>
          <p:cNvPr name="AutoShape 35" id="35"/>
          <p:cNvSpPr/>
          <p:nvPr/>
        </p:nvSpPr>
        <p:spPr>
          <a:xfrm rot="0">
            <a:off x="10664146" y="8450379"/>
            <a:ext cx="2604542" cy="0"/>
          </a:xfrm>
          <a:prstGeom prst="line">
            <a:avLst/>
          </a:prstGeom>
          <a:ln cap="rnd" w="47625">
            <a:solidFill>
              <a:srgbClr val="FF161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 rot="0">
            <a:off x="14425965" y="8474191"/>
            <a:ext cx="2604542" cy="0"/>
          </a:xfrm>
          <a:prstGeom prst="line">
            <a:avLst/>
          </a:prstGeom>
          <a:ln cap="rnd" w="47625">
            <a:solidFill>
              <a:srgbClr val="0080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7" id="37"/>
          <p:cNvSpPr txBox="true"/>
          <p:nvPr/>
        </p:nvSpPr>
        <p:spPr>
          <a:xfrm rot="0">
            <a:off x="10835245" y="8070059"/>
            <a:ext cx="2096691" cy="285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>
                <a:solidFill>
                  <a:srgbClr val="FF1616"/>
                </a:solidFill>
                <a:latin typeface="Open Sans Bold"/>
              </a:rPr>
              <a:t>Before our Solution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761709" y="8070059"/>
            <a:ext cx="1933054" cy="285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>
                <a:solidFill>
                  <a:srgbClr val="008037"/>
                </a:solidFill>
                <a:latin typeface="Open Sans Bold"/>
              </a:rPr>
              <a:t>After our Solution</a:t>
            </a:r>
          </a:p>
        </p:txBody>
      </p:sp>
      <p:pic>
        <p:nvPicPr>
          <p:cNvPr name="Picture 39" id="39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664146" y="8731160"/>
            <a:ext cx="362012" cy="364664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399697" y="8731160"/>
            <a:ext cx="362012" cy="364664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664146" y="9486596"/>
            <a:ext cx="362012" cy="364664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399697" y="9486596"/>
            <a:ext cx="362012" cy="364664"/>
          </a:xfrm>
          <a:prstGeom prst="rect">
            <a:avLst/>
          </a:prstGeom>
        </p:spPr>
      </p:pic>
      <p:sp>
        <p:nvSpPr>
          <p:cNvPr name="TextBox 43" id="43"/>
          <p:cNvSpPr txBox="true"/>
          <p:nvPr/>
        </p:nvSpPr>
        <p:spPr>
          <a:xfrm rot="0">
            <a:off x="11192939" y="8750615"/>
            <a:ext cx="2206303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 Light Bold"/>
              </a:rPr>
              <a:t>Average line length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4966533" y="8750615"/>
            <a:ext cx="2206303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 Light Bold"/>
              </a:rPr>
              <a:t>Average line length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1192939" y="9506051"/>
            <a:ext cx="1985293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 Light Bold"/>
              </a:rPr>
              <a:t>Patient wait time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4966533" y="9506051"/>
            <a:ext cx="1985293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 Light Bold"/>
              </a:rPr>
              <a:t>Patient wait time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7030507" y="296642"/>
            <a:ext cx="10172265" cy="51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 spc="160">
                <a:solidFill>
                  <a:srgbClr val="90BEAB"/>
                </a:solidFill>
                <a:latin typeface="Poppins Medium Bold"/>
              </a:rPr>
              <a:t>4.03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720221" y="0"/>
            <a:ext cx="3567779" cy="10287000"/>
          </a:xfrm>
          <a:prstGeom prst="rect">
            <a:avLst/>
          </a:prstGeom>
          <a:solidFill>
            <a:srgbClr val="90BEAB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5819595" y="0"/>
            <a:ext cx="1439705" cy="2003498"/>
            <a:chOff x="0" y="0"/>
            <a:chExt cx="1919607" cy="2671330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1919607" cy="2671330"/>
            </a:xfrm>
            <a:prstGeom prst="rect">
              <a:avLst/>
            </a:prstGeom>
            <a:solidFill>
              <a:srgbClr val="F8F8F3"/>
            </a:solidFill>
          </p:spPr>
        </p:sp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07405" y="719201"/>
              <a:ext cx="1304797" cy="1304797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353291" y="514204"/>
            <a:ext cx="11402632" cy="197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 spc="195">
                <a:solidFill>
                  <a:srgbClr val="A2006E"/>
                </a:solidFill>
                <a:latin typeface="Poppins Bold Bold Italics"/>
              </a:rPr>
              <a:t>NO SMARTPHONE </a:t>
            </a:r>
          </a:p>
          <a:p>
            <a:pPr>
              <a:lnSpc>
                <a:spcPts val="7800"/>
              </a:lnSpc>
            </a:pPr>
            <a:r>
              <a:rPr lang="en-US" sz="6500" spc="195">
                <a:solidFill>
                  <a:srgbClr val="90BEAB"/>
                </a:solidFill>
                <a:latin typeface="Poppins Bold Bold Italics"/>
              </a:rPr>
              <a:t>Solution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449166"/>
            <a:ext cx="5263455" cy="739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0"/>
              </a:lnSpc>
            </a:pPr>
            <a:r>
              <a:rPr lang="en-US" sz="4100" spc="41">
                <a:solidFill>
                  <a:srgbClr val="90BEAB"/>
                </a:solidFill>
                <a:latin typeface="Poppins Light Bold"/>
              </a:rPr>
              <a:t>ON SPOT SOLUTION</a:t>
            </a:r>
          </a:p>
        </p:txBody>
      </p:sp>
      <p:sp>
        <p:nvSpPr>
          <p:cNvPr name="TextBox 8" id="8"/>
          <p:cNvSpPr txBox="true"/>
          <p:nvPr/>
        </p:nvSpPr>
        <p:spPr>
          <a:xfrm rot="5400000">
            <a:off x="14950216" y="6920640"/>
            <a:ext cx="4291461" cy="383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2400" spc="120">
                <a:solidFill>
                  <a:srgbClr val="F8F8F3"/>
                </a:solidFill>
                <a:latin typeface="Poppins Light"/>
              </a:rPr>
              <a:t>irony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201867" y="239249"/>
            <a:ext cx="10172265" cy="51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 spc="160">
                <a:solidFill>
                  <a:srgbClr val="90BEAB"/>
                </a:solidFill>
                <a:latin typeface="Poppins Medium Bold"/>
              </a:rPr>
              <a:t>4.03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0169298A3BE84CB4D0CA0E22B29DCD" ma:contentTypeVersion="12" ma:contentTypeDescription="Create a new document." ma:contentTypeScope="" ma:versionID="b5b8f6143b92c8625255cb4a7449e5e2">
  <xsd:schema xmlns:xsd="http://www.w3.org/2001/XMLSchema" xmlns:xs="http://www.w3.org/2001/XMLSchema" xmlns:p="http://schemas.microsoft.com/office/2006/metadata/properties" xmlns:ns2="c9eb48b0-55c0-4136-9a14-95a4b93c410d" xmlns:ns3="cd127e96-09a0-4747-8627-828af7202ae3" targetNamespace="http://schemas.microsoft.com/office/2006/metadata/properties" ma:root="true" ma:fieldsID="282cedc90c93cbff5349c8245aae7d12" ns2:_="" ns3:_="">
    <xsd:import namespace="c9eb48b0-55c0-4136-9a14-95a4b93c410d"/>
    <xsd:import namespace="cd127e96-09a0-4747-8627-828af7202a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eb48b0-55c0-4136-9a14-95a4b93c41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127e96-09a0-4747-8627-828af7202ae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F58AB29-5AD2-4CF2-B27C-BE0EB29AA7C1}"/>
</file>

<file path=customXml/itemProps2.xml><?xml version="1.0" encoding="utf-8"?>
<ds:datastoreItem xmlns:ds="http://schemas.openxmlformats.org/officeDocument/2006/customXml" ds:itemID="{41DEF145-5C50-4321-B8BD-247A23193D9A}"/>
</file>

<file path=customXml/itemProps3.xml><?xml version="1.0" encoding="utf-8"?>
<ds:datastoreItem xmlns:ds="http://schemas.openxmlformats.org/officeDocument/2006/customXml" ds:itemID="{ECC6D334-6923-47DC-8F49-800E27585255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4.03</dc:title>
  <cp:revision>1</cp:revision>
  <dcterms:created xsi:type="dcterms:W3CDTF">2006-08-16T00:00:00Z</dcterms:created>
  <dcterms:modified xsi:type="dcterms:W3CDTF">2011-08-01T06:04:30Z</dcterms:modified>
  <dc:identifier>DAEekXmr1CE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0x010100300169298A3BE84CB4D0CA0E22B29DCD</vt:lpwstr>
  </property>
</Properties>
</file>